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48A8CF-FBA8-9E0D-4062-74178DB34C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9CBF6F-E0CC-8946-AC02-F82843102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D9CF24-4E90-8FA9-F3E1-D9C9313DC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EF94-DC80-F340-932F-128BEF37DD1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D440A6-D97E-177D-EDEB-BBFA36E65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2DB495-3B99-BC0E-A5DC-E361490E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99F4-E914-4948-91FC-0688A3DDE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911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36BBCB-5B3D-D16D-9611-C128A98BA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70E236D-73E1-8C29-A19B-C64C854CD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2FD7A3-021A-F4AD-46E0-DFA5F702C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EF94-DC80-F340-932F-128BEF37DD1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9CFE68-647C-049D-C394-A29DF4818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11F75C-B374-A5B8-6566-10AC193C1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99F4-E914-4948-91FC-0688A3DDE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47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D7AD57F-C9F0-6670-A8DF-83A1A84069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D234262-A800-2D25-34F4-E4066D11AC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A92E87-6F10-F469-DBF8-4A0D487A5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EF94-DC80-F340-932F-128BEF37DD1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1327D7-14B9-5523-6878-C502EEC30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7F5DA4-C135-00D0-7F7B-087FBF5CA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99F4-E914-4948-91FC-0688A3DDE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495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B73A39-1398-D95B-87E4-E9661E5B6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E767F6-B0BF-5CFB-F836-8AE6E0D0D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D81469-E6C9-4762-E3CC-ACAF74494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EF94-DC80-F340-932F-128BEF37DD1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73701B-93FE-7BFA-FB3F-608B4F3A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B7D6E8-AF9A-5E21-1132-39E7A3628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99F4-E914-4948-91FC-0688A3DDE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592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202AE8-1170-9A9C-4249-377177523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80DCFD-A49A-01E1-D24F-5D0135A41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66A028-9E3F-2838-B06E-015A112C2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EF94-DC80-F340-932F-128BEF37DD1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9A4F49-CE01-756C-6877-242DEEE74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A8E62D-59E6-73B7-A27F-6E83C639C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99F4-E914-4948-91FC-0688A3DDE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307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C38112-DF95-9082-A615-A7ED17D06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5EA209-F538-7078-1BAA-594BF61F8D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44D5E80-F991-8595-25C3-D927ACF71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26C221-30DA-36A3-7392-FA5659D98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EF94-DC80-F340-932F-128BEF37DD1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63E192-9376-E2B7-041A-B8B8476AF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E06B816-1CB4-6165-FA88-BF779D108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99F4-E914-4948-91FC-0688A3DDE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954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28F207-2FD4-C007-B84A-E3A68CBD8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9450B8-9A5D-0EF6-98B2-86C4919A9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49AE0F-205F-9751-DBD7-2B83F903E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C14A5A9-972A-20F1-7841-71E153F248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992A96C-83E5-98F7-51A3-71CD0961B1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1569198-B7AB-06DD-5550-0546227F4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EF94-DC80-F340-932F-128BEF37DD1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88D756F-302B-D0EF-8FFF-4A8492E5C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567726A-834D-C716-C8C0-E8CE51211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99F4-E914-4948-91FC-0688A3DDE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1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B60F4B-0445-5F6D-A106-CCBDEC62E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FD09BCD-7700-C018-551B-E1BCC67D2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EF94-DC80-F340-932F-128BEF37DD1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C71ADF-9725-1B39-3F38-7618B9864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7CB72B1-BB88-C2D7-0504-2CE1C66A3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99F4-E914-4948-91FC-0688A3DDE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633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4DBF0A7-AF2B-92FA-9C89-49325663C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EF94-DC80-F340-932F-128BEF37DD1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F0BF13E-DE3B-CF51-E760-BFB5AFD6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2108CB-7281-780F-1BD8-B459F6CFF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99F4-E914-4948-91FC-0688A3DDE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77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1144E-DDDF-570F-0873-638491D6C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3CC363-CD8D-A4C2-E746-895D935C3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7225E22-DC51-C6C9-A4A0-6B8F8584B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B8A862-5854-5822-EB3C-D476C0777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EF94-DC80-F340-932F-128BEF37DD1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B34D78-48E6-382B-3E96-B4D6DE57C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BC4DD46-0EB4-EA0F-E819-AC2119629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99F4-E914-4948-91FC-0688A3DDE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28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DEC903-DB0F-F089-E7AB-87252EDA3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A27D32C-A44F-DEB3-DD79-B1C70A8902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895FEEB-89D8-094C-8B35-53592B5A1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7D52923-2748-9633-A95F-0CB4FD46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4EF94-DC80-F340-932F-128BEF37DD1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A80EAF-9191-7BD0-B65F-C159EF4F1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02A02D-E6E6-BE91-C884-7A3D1E7B9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F99F4-E914-4948-91FC-0688A3DDE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432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65C042C-B8ED-2ECC-BD0E-5393EA49A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243371-31D5-2283-8B5B-91AFCC25D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712BFE-1BAC-5FC0-792F-02F3FCE867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A4EF94-DC80-F340-932F-128BEF37DD1D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953161-4366-3374-D588-00A36B5162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48B404-5035-3674-1BFF-27E9E11E0F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1F99F4-E914-4948-91FC-0688A3DDEF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50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43C48B49-6135-48B6-AC0F-97E5D8D1F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BD63459-8C9F-58F4-940E-3027E59004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9766" y="1146412"/>
            <a:ext cx="9014348" cy="2402006"/>
          </a:xfrm>
        </p:spPr>
        <p:txBody>
          <a:bodyPr anchor="b">
            <a:normAutofit/>
          </a:bodyPr>
          <a:lstStyle/>
          <a:p>
            <a:pPr algn="l"/>
            <a:r>
              <a:rPr lang="fr-FR" sz="4800"/>
              <a:t>Atelier 3</a:t>
            </a:r>
            <a:br>
              <a:rPr lang="fr-FR" sz="4800"/>
            </a:br>
            <a:endParaRPr lang="fr-FR" sz="480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8" y="4374554"/>
            <a:ext cx="12192007" cy="248344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40655" y="4374554"/>
            <a:ext cx="4051344" cy="2483446"/>
          </a:xfrm>
          <a:prstGeom prst="rect">
            <a:avLst/>
          </a:prstGeom>
          <a:gradFill>
            <a:gsLst>
              <a:gs pos="4000">
                <a:schemeClr val="accent1">
                  <a:alpha val="21000"/>
                </a:schemeClr>
              </a:gs>
              <a:gs pos="83000">
                <a:schemeClr val="accent1">
                  <a:lumMod val="50000"/>
                  <a:alpha val="61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256AC18-FB41-4977-8B0C-F5082335A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4379429"/>
            <a:ext cx="12191984" cy="1953928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alpha val="5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8" y="4380927"/>
            <a:ext cx="12192000" cy="2019443"/>
          </a:xfrm>
          <a:prstGeom prst="rect">
            <a:avLst/>
          </a:prstGeom>
          <a:gradFill>
            <a:gsLst>
              <a:gs pos="32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45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8AC6A5B-05C3-858D-A47F-68201DD86A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1024" y="4730551"/>
            <a:ext cx="10649936" cy="1440636"/>
          </a:xfrm>
        </p:spPr>
        <p:txBody>
          <a:bodyPr anchor="ctr">
            <a:normAutofit/>
          </a:bodyPr>
          <a:lstStyle/>
          <a:p>
            <a:pPr algn="r"/>
            <a:endParaRPr lang="fr-FR" sz="2500" b="1" dirty="0">
              <a:solidFill>
                <a:srgbClr val="FFFFFF"/>
              </a:solidFill>
            </a:endParaRPr>
          </a:p>
          <a:p>
            <a:pPr algn="r"/>
            <a:r>
              <a:rPr lang="fr-FR" sz="2500" b="1" dirty="0">
                <a:solidFill>
                  <a:srgbClr val="FFFFFF"/>
                </a:solidFill>
              </a:rPr>
              <a:t>LE PODCAST </a:t>
            </a:r>
          </a:p>
          <a:p>
            <a:pPr algn="r"/>
            <a:r>
              <a:rPr lang="fr-FR" sz="2500" b="1" dirty="0">
                <a:solidFill>
                  <a:srgbClr val="FFFFFF"/>
                </a:solidFill>
              </a:rPr>
              <a:t>PHILOSOPHIQUE</a:t>
            </a:r>
          </a:p>
        </p:txBody>
      </p:sp>
    </p:spTree>
    <p:extLst>
      <p:ext uri="{BB962C8B-B14F-4D97-AF65-F5344CB8AC3E}">
        <p14:creationId xmlns:p14="http://schemas.microsoft.com/office/powerpoint/2010/main" val="140111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DC61D75-D308-9B9E-33C6-2E5EF333F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fr-FR" sz="4000"/>
              <a:t>ÉCOUTEZ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4527C20-99DC-526E-6BCD-12ABC6BD1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r>
              <a:rPr lang="fr-FR" sz="2000"/>
              <a:t>« DEVENIR, C’EST QUOI? »</a:t>
            </a:r>
          </a:p>
          <a:p>
            <a:r>
              <a:rPr lang="fr-FR" sz="2000"/>
              <a:t>Un exemple de podcast (élève de lycée) dirigé par Thierry Chollet-Berger. </a:t>
            </a:r>
            <a:endParaRPr lang="en-US" sz="200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1D12B251-EB45-7EDE-0472-C53E280D06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3"/>
          <a:stretch>
            <a:fillRect/>
          </a:stretch>
        </p:blipFill>
        <p:spPr>
          <a:xfrm>
            <a:off x="8970418" y="3200172"/>
            <a:ext cx="2374496" cy="237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325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" name="Rectangle 104">
            <a:extLst>
              <a:ext uri="{FF2B5EF4-FFF2-40B4-BE49-F238E27FC236}">
                <a16:creationId xmlns:a16="http://schemas.microsoft.com/office/drawing/2014/main" id="{7B831B6F-405A-4B47-B9BB-5CA88F285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Graphic 26" descr="Podcasting">
            <a:extLst>
              <a:ext uri="{FF2B5EF4-FFF2-40B4-BE49-F238E27FC236}">
                <a16:creationId xmlns:a16="http://schemas.microsoft.com/office/drawing/2014/main" id="{CCE010DE-0397-ED06-9471-BC200B280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4988" y="1744515"/>
            <a:ext cx="3368969" cy="3368969"/>
          </a:xfrm>
          <a:prstGeom prst="rect">
            <a:avLst/>
          </a:prstGeom>
        </p:spPr>
      </p:pic>
      <p:sp>
        <p:nvSpPr>
          <p:cNvPr id="106" name="Freeform: Shape 109">
            <a:extLst>
              <a:ext uri="{FF2B5EF4-FFF2-40B4-BE49-F238E27FC236}">
                <a16:creationId xmlns:a16="http://schemas.microsoft.com/office/drawing/2014/main" id="{15109354-9C5D-4F8C-B0E6-D1043C7BF2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A563A92-51C8-7F27-4705-5A0CE2C46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9354" y="457201"/>
            <a:ext cx="5337270" cy="1835911"/>
          </a:xfrm>
        </p:spPr>
        <p:txBody>
          <a:bodyPr anchor="b">
            <a:normAutofit/>
          </a:bodyPr>
          <a:lstStyle/>
          <a:p>
            <a:r>
              <a:rPr lang="fr-FR" sz="4200">
                <a:solidFill>
                  <a:srgbClr val="FFFFFF"/>
                </a:solidFill>
              </a:rPr>
              <a:t>ÉTAPE 1 : APPRENDRE À PHILOSOPHER (3h)</a:t>
            </a:r>
          </a:p>
        </p:txBody>
      </p:sp>
      <p:sp>
        <p:nvSpPr>
          <p:cNvPr id="107" name="sketch line">
            <a:extLst>
              <a:ext uri="{FF2B5EF4-FFF2-40B4-BE49-F238E27FC236}">
                <a16:creationId xmlns:a16="http://schemas.microsoft.com/office/drawing/2014/main" id="{49B530FE-A87D-41A0-A920-ADC6539EA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353" y="2560829"/>
            <a:ext cx="5029200" cy="18288"/>
          </a:xfrm>
          <a:custGeom>
            <a:avLst/>
            <a:gdLst>
              <a:gd name="csX0" fmla="*/ 0 w 5029200"/>
              <a:gd name="csY0" fmla="*/ 0 h 18288"/>
              <a:gd name="csX1" fmla="*/ 528066 w 5029200"/>
              <a:gd name="csY1" fmla="*/ 0 h 18288"/>
              <a:gd name="csX2" fmla="*/ 1207008 w 5029200"/>
              <a:gd name="csY2" fmla="*/ 0 h 18288"/>
              <a:gd name="csX3" fmla="*/ 1785366 w 5029200"/>
              <a:gd name="csY3" fmla="*/ 0 h 18288"/>
              <a:gd name="csX4" fmla="*/ 2313432 w 5029200"/>
              <a:gd name="csY4" fmla="*/ 0 h 18288"/>
              <a:gd name="csX5" fmla="*/ 2992374 w 5029200"/>
              <a:gd name="csY5" fmla="*/ 0 h 18288"/>
              <a:gd name="csX6" fmla="*/ 3621024 w 5029200"/>
              <a:gd name="csY6" fmla="*/ 0 h 18288"/>
              <a:gd name="csX7" fmla="*/ 4249674 w 5029200"/>
              <a:gd name="csY7" fmla="*/ 0 h 18288"/>
              <a:gd name="csX8" fmla="*/ 5029200 w 5029200"/>
              <a:gd name="csY8" fmla="*/ 0 h 18288"/>
              <a:gd name="csX9" fmla="*/ 5029200 w 5029200"/>
              <a:gd name="csY9" fmla="*/ 18288 h 18288"/>
              <a:gd name="csX10" fmla="*/ 4501134 w 5029200"/>
              <a:gd name="csY10" fmla="*/ 18288 h 18288"/>
              <a:gd name="csX11" fmla="*/ 4023360 w 5029200"/>
              <a:gd name="csY11" fmla="*/ 18288 h 18288"/>
              <a:gd name="csX12" fmla="*/ 3344418 w 5029200"/>
              <a:gd name="csY12" fmla="*/ 18288 h 18288"/>
              <a:gd name="csX13" fmla="*/ 2816352 w 5029200"/>
              <a:gd name="csY13" fmla="*/ 18288 h 18288"/>
              <a:gd name="csX14" fmla="*/ 2137410 w 5029200"/>
              <a:gd name="csY14" fmla="*/ 18288 h 18288"/>
              <a:gd name="csX15" fmla="*/ 1408176 w 5029200"/>
              <a:gd name="csY15" fmla="*/ 18288 h 18288"/>
              <a:gd name="csX16" fmla="*/ 829818 w 5029200"/>
              <a:gd name="csY16" fmla="*/ 18288 h 18288"/>
              <a:gd name="csX17" fmla="*/ 0 w 5029200"/>
              <a:gd name="csY17" fmla="*/ 18288 h 18288"/>
              <a:gd name="csX18" fmla="*/ 0 w 5029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029200" h="18288" fill="none" extrusionOk="0">
                <a:moveTo>
                  <a:pt x="0" y="0"/>
                </a:moveTo>
                <a:cubicBezTo>
                  <a:pt x="142937" y="1696"/>
                  <a:pt x="371859" y="12840"/>
                  <a:pt x="528066" y="0"/>
                </a:cubicBezTo>
                <a:cubicBezTo>
                  <a:pt x="684273" y="-12840"/>
                  <a:pt x="928949" y="-5725"/>
                  <a:pt x="1207008" y="0"/>
                </a:cubicBezTo>
                <a:cubicBezTo>
                  <a:pt x="1485067" y="5725"/>
                  <a:pt x="1562886" y="-21331"/>
                  <a:pt x="1785366" y="0"/>
                </a:cubicBezTo>
                <a:cubicBezTo>
                  <a:pt x="2007846" y="21331"/>
                  <a:pt x="2056226" y="25221"/>
                  <a:pt x="2313432" y="0"/>
                </a:cubicBezTo>
                <a:cubicBezTo>
                  <a:pt x="2570638" y="-25221"/>
                  <a:pt x="2732455" y="16294"/>
                  <a:pt x="2992374" y="0"/>
                </a:cubicBezTo>
                <a:cubicBezTo>
                  <a:pt x="3252293" y="-16294"/>
                  <a:pt x="3319267" y="-29774"/>
                  <a:pt x="3621024" y="0"/>
                </a:cubicBezTo>
                <a:cubicBezTo>
                  <a:pt x="3922781" y="29774"/>
                  <a:pt x="3998107" y="-1004"/>
                  <a:pt x="4249674" y="0"/>
                </a:cubicBezTo>
                <a:cubicBezTo>
                  <a:pt x="4501241" y="1004"/>
                  <a:pt x="4792523" y="-4510"/>
                  <a:pt x="5029200" y="0"/>
                </a:cubicBezTo>
                <a:cubicBezTo>
                  <a:pt x="5029730" y="6954"/>
                  <a:pt x="5029934" y="12839"/>
                  <a:pt x="5029200" y="18288"/>
                </a:cubicBezTo>
                <a:cubicBezTo>
                  <a:pt x="4805432" y="23154"/>
                  <a:pt x="4715801" y="17034"/>
                  <a:pt x="4501134" y="18288"/>
                </a:cubicBezTo>
                <a:cubicBezTo>
                  <a:pt x="4286467" y="19542"/>
                  <a:pt x="4193719" y="41701"/>
                  <a:pt x="4023360" y="18288"/>
                </a:cubicBezTo>
                <a:cubicBezTo>
                  <a:pt x="3853001" y="-5125"/>
                  <a:pt x="3676466" y="16909"/>
                  <a:pt x="3344418" y="18288"/>
                </a:cubicBezTo>
                <a:cubicBezTo>
                  <a:pt x="3012370" y="19667"/>
                  <a:pt x="2945824" y="14410"/>
                  <a:pt x="2816352" y="18288"/>
                </a:cubicBezTo>
                <a:cubicBezTo>
                  <a:pt x="2686880" y="22166"/>
                  <a:pt x="2438351" y="13507"/>
                  <a:pt x="2137410" y="18288"/>
                </a:cubicBezTo>
                <a:cubicBezTo>
                  <a:pt x="1836469" y="23069"/>
                  <a:pt x="1581391" y="46111"/>
                  <a:pt x="1408176" y="18288"/>
                </a:cubicBezTo>
                <a:cubicBezTo>
                  <a:pt x="1234961" y="-9535"/>
                  <a:pt x="1040489" y="-7495"/>
                  <a:pt x="829818" y="18288"/>
                </a:cubicBezTo>
                <a:cubicBezTo>
                  <a:pt x="619147" y="44071"/>
                  <a:pt x="238626" y="3756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029200" h="18288" stroke="0" extrusionOk="0">
                <a:moveTo>
                  <a:pt x="0" y="0"/>
                </a:moveTo>
                <a:cubicBezTo>
                  <a:pt x="165412" y="-21137"/>
                  <a:pt x="322344" y="-21985"/>
                  <a:pt x="578358" y="0"/>
                </a:cubicBezTo>
                <a:cubicBezTo>
                  <a:pt x="834372" y="21985"/>
                  <a:pt x="907099" y="-19195"/>
                  <a:pt x="1056132" y="0"/>
                </a:cubicBezTo>
                <a:cubicBezTo>
                  <a:pt x="1205165" y="19195"/>
                  <a:pt x="1612834" y="-24928"/>
                  <a:pt x="1785366" y="0"/>
                </a:cubicBezTo>
                <a:cubicBezTo>
                  <a:pt x="1957898" y="24928"/>
                  <a:pt x="2149044" y="19108"/>
                  <a:pt x="2363724" y="0"/>
                </a:cubicBezTo>
                <a:cubicBezTo>
                  <a:pt x="2578404" y="-19108"/>
                  <a:pt x="2759981" y="-21788"/>
                  <a:pt x="2942082" y="0"/>
                </a:cubicBezTo>
                <a:cubicBezTo>
                  <a:pt x="3124183" y="21788"/>
                  <a:pt x="3482217" y="8836"/>
                  <a:pt x="3671316" y="0"/>
                </a:cubicBezTo>
                <a:cubicBezTo>
                  <a:pt x="3860415" y="-8836"/>
                  <a:pt x="4058665" y="-25048"/>
                  <a:pt x="4199382" y="0"/>
                </a:cubicBezTo>
                <a:cubicBezTo>
                  <a:pt x="4340099" y="25048"/>
                  <a:pt x="4735096" y="-22088"/>
                  <a:pt x="5029200" y="0"/>
                </a:cubicBezTo>
                <a:cubicBezTo>
                  <a:pt x="5028517" y="5414"/>
                  <a:pt x="5028480" y="12510"/>
                  <a:pt x="5029200" y="18288"/>
                </a:cubicBezTo>
                <a:cubicBezTo>
                  <a:pt x="4891577" y="31493"/>
                  <a:pt x="4684146" y="-2509"/>
                  <a:pt x="4501134" y="18288"/>
                </a:cubicBezTo>
                <a:cubicBezTo>
                  <a:pt x="4318122" y="39085"/>
                  <a:pt x="4030703" y="3672"/>
                  <a:pt x="3872484" y="18288"/>
                </a:cubicBezTo>
                <a:cubicBezTo>
                  <a:pt x="3714265" y="32905"/>
                  <a:pt x="3546134" y="7501"/>
                  <a:pt x="3294126" y="18288"/>
                </a:cubicBezTo>
                <a:cubicBezTo>
                  <a:pt x="3042118" y="29075"/>
                  <a:pt x="2912116" y="11153"/>
                  <a:pt x="2564892" y="18288"/>
                </a:cubicBezTo>
                <a:cubicBezTo>
                  <a:pt x="2217668" y="25423"/>
                  <a:pt x="2095118" y="11659"/>
                  <a:pt x="1835658" y="18288"/>
                </a:cubicBezTo>
                <a:cubicBezTo>
                  <a:pt x="1576198" y="24917"/>
                  <a:pt x="1500897" y="19889"/>
                  <a:pt x="1307592" y="18288"/>
                </a:cubicBezTo>
                <a:cubicBezTo>
                  <a:pt x="1114287" y="16687"/>
                  <a:pt x="961527" y="47453"/>
                  <a:pt x="678942" y="18288"/>
                </a:cubicBezTo>
                <a:cubicBezTo>
                  <a:pt x="396357" y="-10877"/>
                  <a:pt x="271066" y="23005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26D43D-31BC-C154-73B9-B55A253AA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9354" y="2798064"/>
            <a:ext cx="5461095" cy="3417611"/>
          </a:xfrm>
        </p:spPr>
        <p:txBody>
          <a:bodyPr anchor="t">
            <a:normAutofit/>
          </a:bodyPr>
          <a:lstStyle/>
          <a:p>
            <a:r>
              <a:rPr lang="fr-FR" sz="1700">
                <a:solidFill>
                  <a:srgbClr val="FFFFFF"/>
                </a:solidFill>
              </a:rPr>
              <a:t>La création d’un podcast philosophique nécessite d’avoir suivi la FORMATION AU DIALOGUE PHILOSOPHIQUE.</a:t>
            </a:r>
          </a:p>
          <a:p>
            <a:endParaRPr lang="fr-FR" sz="1700">
              <a:solidFill>
                <a:srgbClr val="FFFFFF"/>
              </a:solidFill>
            </a:endParaRPr>
          </a:p>
          <a:p>
            <a:r>
              <a:rPr lang="fr-FR" sz="1700">
                <a:solidFill>
                  <a:srgbClr val="FFFFFF"/>
                </a:solidFill>
              </a:rPr>
              <a:t>ILLUSTRÉE PAR L’ATELIER 2 ou 3 (l’atelier « vérité » ou l’atelier « philosophie appliquée ») afin d’expérimenter l’outil du dialogue philosophique.</a:t>
            </a:r>
          </a:p>
          <a:p>
            <a:endParaRPr lang="fr-FR" sz="1700">
              <a:solidFill>
                <a:srgbClr val="FFFFFF"/>
              </a:solidFill>
            </a:endParaRPr>
          </a:p>
          <a:p>
            <a:r>
              <a:rPr lang="fr-FR" sz="1700">
                <a:solidFill>
                  <a:srgbClr val="FFFFFF"/>
                </a:solidFill>
              </a:rPr>
              <a:t>CHAQUE ÉTAPE DE CRÉATION EST GUIDÉE PAR LE FORMATEUR.</a:t>
            </a:r>
          </a:p>
        </p:txBody>
      </p:sp>
    </p:spTree>
    <p:extLst>
      <p:ext uri="{BB962C8B-B14F-4D97-AF65-F5344CB8AC3E}">
        <p14:creationId xmlns:p14="http://schemas.microsoft.com/office/powerpoint/2010/main" val="660904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7B831B6F-405A-4B47-B9BB-5CA88F285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5529FC9-F751-B938-EFB1-B8EC99C92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9128" y="638089"/>
            <a:ext cx="4818888" cy="1476801"/>
          </a:xfrm>
        </p:spPr>
        <p:txBody>
          <a:bodyPr anchor="b">
            <a:normAutofit/>
          </a:bodyPr>
          <a:lstStyle/>
          <a:p>
            <a:r>
              <a:rPr lang="fr-FR" sz="3000"/>
              <a:t>ÉTAPE 2 : QUESTIONNER (30mn)</a:t>
            </a:r>
            <a:br>
              <a:rPr lang="fr-FR" sz="3000"/>
            </a:br>
            <a:r>
              <a:rPr lang="fr-FR" sz="3000"/>
              <a:t> </a:t>
            </a:r>
          </a:p>
        </p:txBody>
      </p:sp>
      <p:pic>
        <p:nvPicPr>
          <p:cNvPr id="7" name="Graphic 6" descr="Intégration">
            <a:extLst>
              <a:ext uri="{FF2B5EF4-FFF2-40B4-BE49-F238E27FC236}">
                <a16:creationId xmlns:a16="http://schemas.microsoft.com/office/drawing/2014/main" id="{0F0E62A3-FF6D-676D-A5E9-F46853AB49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0936" y="699516"/>
            <a:ext cx="5458968" cy="5458968"/>
          </a:xfrm>
          <a:prstGeom prst="rect">
            <a:avLst/>
          </a:prstGeom>
        </p:spPr>
      </p:pic>
      <p:sp>
        <p:nvSpPr>
          <p:cNvPr id="62" name="sketch line">
            <a:extLst>
              <a:ext uri="{FF2B5EF4-FFF2-40B4-BE49-F238E27FC236}">
                <a16:creationId xmlns:a16="http://schemas.microsoft.com/office/drawing/2014/main" id="{953EE71A-6488-4203-A7C4-77102FD0D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912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8FF8BA-C24B-7C7A-5982-021F17AFD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9128" y="2664886"/>
            <a:ext cx="4818888" cy="3550789"/>
          </a:xfrm>
        </p:spPr>
        <p:txBody>
          <a:bodyPr anchor="t">
            <a:normAutofit/>
          </a:bodyPr>
          <a:lstStyle/>
          <a:p>
            <a:r>
              <a:rPr lang="fr-FR" sz="2000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Identifier une thématique personnelle</a:t>
            </a:r>
          </a:p>
          <a:p>
            <a:pPr lvl="1"/>
            <a:r>
              <a:rPr lang="fr-FR" sz="2000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Exemple : Grandir.</a:t>
            </a:r>
          </a:p>
          <a:p>
            <a:pPr lvl="1"/>
            <a:endParaRPr lang="fr-FR" sz="2000" kern="10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Transformer le thème en question </a:t>
            </a:r>
          </a:p>
          <a:p>
            <a:pPr lvl="1"/>
            <a:r>
              <a:rPr lang="fr-FR" sz="2000" kern="1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Exemple : Comment faire pour « grandir »?</a:t>
            </a:r>
          </a:p>
          <a:p>
            <a:pPr lvl="1"/>
            <a:endParaRPr lang="fr-FR" sz="2000" kern="10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kern="1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fr-FR" sz="2000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uis en problème. </a:t>
            </a:r>
          </a:p>
          <a:p>
            <a:pPr lvl="1"/>
            <a:r>
              <a:rPr lang="fr-FR" sz="2000" kern="1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Exemple : Grandir, est-ce vieillir ou s’améliorer?</a:t>
            </a:r>
            <a:endParaRPr lang="fr-FR" sz="2000" kern="1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000" kern="1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821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7" name="Rectangle 96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74CEC7F-E0C6-7F70-E760-934C1234B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fr-FR" sz="5000"/>
              <a:t>ÉTAPE 3 : CONNAITRE (1h)</a:t>
            </a:r>
          </a:p>
        </p:txBody>
      </p:sp>
      <p:sp>
        <p:nvSpPr>
          <p:cNvPr id="99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593DD1-4E2B-6EA7-2039-7DF929E41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r>
              <a:rPr lang="fr-FR" sz="2200"/>
              <a:t>La philosophie se fonde sur la connaissance.</a:t>
            </a:r>
          </a:p>
          <a:p>
            <a:r>
              <a:rPr lang="fr-FR" sz="2200"/>
              <a:t>Les participants doivent donc se renseigner sur leur thématique. </a:t>
            </a:r>
          </a:p>
          <a:p>
            <a:r>
              <a:rPr lang="fr-FR" sz="2200"/>
              <a:t>D’abord de manière libre (30mn) puis </a:t>
            </a:r>
            <a:r>
              <a:rPr lang="fr-FR" sz="2200" b="1"/>
              <a:t>guidée par le  formateur. </a:t>
            </a:r>
            <a:r>
              <a:rPr lang="fr-FR" sz="2200"/>
              <a:t>(30mn) </a:t>
            </a:r>
            <a:endParaRPr lang="fr-FR" sz="2200" b="1"/>
          </a:p>
        </p:txBody>
      </p:sp>
      <p:pic>
        <p:nvPicPr>
          <p:cNvPr id="71" name="Graphic 70" descr="Questions">
            <a:extLst>
              <a:ext uri="{FF2B5EF4-FFF2-40B4-BE49-F238E27FC236}">
                <a16:creationId xmlns:a16="http://schemas.microsoft.com/office/drawing/2014/main" id="{E337CBB1-DC2F-977E-F819-20A2A8A84C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752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7" name="Rectangle 256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476B9C9-6C2F-1A75-5766-A7AC95A2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fr-FR" sz="4600"/>
              <a:t>ÉTAPE 4 : PLANIFIER (30mn)</a:t>
            </a:r>
          </a:p>
        </p:txBody>
      </p:sp>
      <p:sp>
        <p:nvSpPr>
          <p:cNvPr id="259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920731-9362-BF3F-F1E1-4024AE6AF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r>
              <a:rPr lang="fr-FR" sz="2200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L’étape de planification est essentielle. </a:t>
            </a:r>
          </a:p>
          <a:p>
            <a:r>
              <a:rPr lang="fr-FR" sz="2200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Elle permet d’établir un protocole de réponse. </a:t>
            </a:r>
          </a:p>
          <a:p>
            <a:r>
              <a:rPr lang="fr-FR" sz="2200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 protocole doit être personnel </a:t>
            </a:r>
            <a:r>
              <a:rPr lang="fr-FR" sz="2200" kern="1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2200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adapté au problème)</a:t>
            </a:r>
          </a:p>
          <a:p>
            <a:r>
              <a:rPr lang="fr-FR" sz="2200" kern="1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fr-FR" sz="2200" kern="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 en suivant une méthode proposée par le formateur. </a:t>
            </a:r>
            <a:endParaRPr lang="fr-FR" sz="2200" kern="1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200"/>
          </a:p>
        </p:txBody>
      </p:sp>
      <p:pic>
        <p:nvPicPr>
          <p:cNvPr id="30" name="Graphic 15" descr="Ordinateur portable sécurisé">
            <a:extLst>
              <a:ext uri="{FF2B5EF4-FFF2-40B4-BE49-F238E27FC236}">
                <a16:creationId xmlns:a16="http://schemas.microsoft.com/office/drawing/2014/main" id="{43A307B9-624A-DA54-89CE-1035DF1E88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484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" name="Rectangle 102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4677571-2E75-5F8B-3E2A-6F81EF266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fr-FR">
                <a:solidFill>
                  <a:srgbClr val="FFFFFF"/>
                </a:solidFill>
              </a:rPr>
              <a:t>ÉTAPE 5 : RÉDIGER (30mn)</a:t>
            </a:r>
          </a:p>
        </p:txBody>
      </p:sp>
      <p:sp>
        <p:nvSpPr>
          <p:cNvPr id="107" name="Arc 106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36101D-47B3-8150-7682-2CA01E522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endParaRPr lang="fr-FR" sz="2600"/>
          </a:p>
          <a:p>
            <a:r>
              <a:rPr lang="fr-FR" sz="2600"/>
              <a:t>L’aisance lors de l’enregistrement dépend de la maitrise de son sujet. </a:t>
            </a:r>
          </a:p>
          <a:p>
            <a:r>
              <a:rPr lang="fr-FR" sz="2600"/>
              <a:t>Par conséquent, tout projet, même oral, passe par l’écriture. </a:t>
            </a:r>
          </a:p>
          <a:p>
            <a:endParaRPr lang="fr-FR" sz="2600"/>
          </a:p>
          <a:p>
            <a:r>
              <a:rPr lang="fr-FR" sz="2600"/>
              <a:t>N-B : Dans ce format de 3h, le podcast ne pourra pas dépasser les 5mn. </a:t>
            </a:r>
          </a:p>
        </p:txBody>
      </p:sp>
    </p:spTree>
    <p:extLst>
      <p:ext uri="{BB962C8B-B14F-4D97-AF65-F5344CB8AC3E}">
        <p14:creationId xmlns:p14="http://schemas.microsoft.com/office/powerpoint/2010/main" val="2419795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Gros plan la photo des données de graphique en couleur">
            <a:extLst>
              <a:ext uri="{FF2B5EF4-FFF2-40B4-BE49-F238E27FC236}">
                <a16:creationId xmlns:a16="http://schemas.microsoft.com/office/drawing/2014/main" id="{C14A5EA2-F33E-067B-E0A9-7E893D4361C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884" r="-1" b="-1"/>
          <a:stretch>
            <a:fillRect/>
          </a:stretch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7726FD1-19F6-B0AA-F828-61008F3A7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fr-FR" sz="4000"/>
              <a:t>ÉTAPE 6 : ENREGISTRER (30mn)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1138C4-3D88-94ED-7AF9-4D3EEC7EB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endParaRPr lang="fr-FR" sz="1700"/>
          </a:p>
          <a:p>
            <a:r>
              <a:rPr lang="fr-FR" sz="1700"/>
              <a:t>L’enregistrement en « one shot » peut : </a:t>
            </a:r>
          </a:p>
          <a:p>
            <a:endParaRPr lang="fr-FR" sz="1700"/>
          </a:p>
          <a:p>
            <a:r>
              <a:rPr lang="fr-FR" sz="1700"/>
              <a:t>Se faire via son smartphone,</a:t>
            </a:r>
          </a:p>
          <a:p>
            <a:pPr lvl="1"/>
            <a:r>
              <a:rPr lang="fr-FR" sz="1700"/>
              <a:t>Sur une application locale (type dictaphone)</a:t>
            </a:r>
          </a:p>
          <a:p>
            <a:pPr lvl="1"/>
            <a:r>
              <a:rPr lang="fr-FR" sz="1700"/>
              <a:t>Sur une application en ligne (type Vocaroo)</a:t>
            </a:r>
          </a:p>
          <a:p>
            <a:endParaRPr lang="fr-FR" sz="1700"/>
          </a:p>
          <a:p>
            <a:r>
              <a:rPr lang="fr-FR" sz="1700"/>
              <a:t>Être mise en ligne, consultable par tous, sur une plateforme d’écoute. </a:t>
            </a:r>
          </a:p>
        </p:txBody>
      </p:sp>
    </p:spTree>
    <p:extLst>
      <p:ext uri="{BB962C8B-B14F-4D97-AF65-F5344CB8AC3E}">
        <p14:creationId xmlns:p14="http://schemas.microsoft.com/office/powerpoint/2010/main" val="15726658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Grand écran</PresentationFormat>
  <Slides>8</Slides>
  <Notes>0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Atelier 3 </vt:lpstr>
      <vt:lpstr>ÉCOUTEZ</vt:lpstr>
      <vt:lpstr>ÉTAPE 1 : APPRENDRE À PHILOSOPHER (3h)</vt:lpstr>
      <vt:lpstr>ÉTAPE 2 : QUESTIONNER (30mn)  </vt:lpstr>
      <vt:lpstr>ÉTAPE 3 : CONNAITRE (1h)</vt:lpstr>
      <vt:lpstr>ÉTAPE 4 : PLANIFIER (30mn)</vt:lpstr>
      <vt:lpstr>ÉTAPE 5 : RÉDIGER (30mn)</vt:lpstr>
      <vt:lpstr>ÉTAPE 6 : ENREGISTRER (30mn)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 3</dc:title>
  <dc:creator>Thierry Chollet-Berger</dc:creator>
  <cp:lastModifiedBy>Thierry Chollet-Berger</cp:lastModifiedBy>
  <cp:revision>7</cp:revision>
  <dcterms:created xsi:type="dcterms:W3CDTF">2025-10-08T13:20:38Z</dcterms:created>
  <dcterms:modified xsi:type="dcterms:W3CDTF">2026-01-29T18:00:44Z</dcterms:modified>
</cp:coreProperties>
</file>